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webextensions/taskpanes.xml" ContentType="application/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7.png" ContentType="image/png"/>
  <Override PartName="/ppt/media/image4.jpeg" ContentType="image/jpeg"/>
  <Override PartName="/ppt/media/image2.png" ContentType="image/png"/>
  <Override PartName="/ppt/media/image25.png" ContentType="image/png"/>
  <Override PartName="/ppt/media/image5.jpeg" ContentType="image/jpeg"/>
  <Override PartName="/ppt/media/image7.png" ContentType="image/png"/>
  <Override PartName="/ppt/media/image22.jpeg" ContentType="image/jpeg"/>
  <Override PartName="/ppt/media/image9.png" ContentType="image/png"/>
  <Override PartName="/ppt/media/image29.jpeg" ContentType="image/jpeg"/>
  <Override PartName="/ppt/media/image6.jpeg" ContentType="image/jpeg"/>
  <Override PartName="/ppt/media/image8.png" ContentType="image/png"/>
  <Override PartName="/ppt/media/image11.jpeg" ContentType="image/jpeg"/>
  <Override PartName="/ppt/media/image13.png" ContentType="image/png"/>
  <Override PartName="/ppt/media/image12.jpeg" ContentType="image/jpeg"/>
  <Override PartName="/ppt/media/image30.jpeg" ContentType="image/jpeg"/>
  <Override PartName="/ppt/media/image24.jpeg" ContentType="image/jpeg"/>
  <Override PartName="/ppt/media/image3.png" ContentType="image/png"/>
  <Override PartName="/ppt/media/image17.jpeg" ContentType="image/jpeg"/>
  <Override PartName="/ppt/media/image26.png" ContentType="image/png"/>
  <Override PartName="/ppt/media/image1.png" ContentType="image/png"/>
  <Override PartName="/ppt/media/image10.jpeg" ContentType="image/jpeg"/>
  <Override PartName="/ppt/media/image14.png" ContentType="image/png"/>
  <Override PartName="/ppt/media/image16.jpeg" ContentType="image/jpeg"/>
  <Override PartName="/ppt/media/image15.png" ContentType="image/png"/>
  <Override PartName="/ppt/media/image18.jpeg" ContentType="image/jpeg"/>
  <Override PartName="/ppt/media/image19.png" ContentType="image/png"/>
  <Override PartName="/ppt/media/image21.png" ContentType="image/png"/>
  <Override PartName="/ppt/media/image20.png" ContentType="image/png"/>
  <Override PartName="/ppt/media/image28.jpeg" ContentType="image/jpeg"/>
  <Override PartName="/ppt/media/image23.jpeg" ContentType="image/jpeg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11/relationships/webextensiontaskpanes" Target="ppt/webextensions/taskpanes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
</Relationships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b="0" sz="1300" spc="-1" strike="noStrike">
                <a:solidFill>
                  <a:srgbClr val="000000"/>
                </a:solidFill>
                <a:latin typeface="Arial"/>
                <a:ea typeface="DejaVu Sans"/>
              </a:rPr>
              <a:t>FPS Comparison
AlexNet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FPS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8"/>
                <c:pt idx="0">
                  <c:v>L</c:v>
                </c:pt>
                <c:pt idx="1">
                  <c:v>B</c:v>
                </c:pt>
                <c:pt idx="2">
                  <c:v>G(L)</c:v>
                </c:pt>
                <c:pt idx="3">
                  <c:v>G(B)</c:v>
                </c:pt>
                <c:pt idx="4">
                  <c:v>N(L)</c:v>
                </c:pt>
                <c:pt idx="5">
                  <c:v>N(B)</c:v>
                </c:pt>
                <c:pt idx="6">
                  <c:v>Opt (Energy)</c:v>
                </c:pt>
                <c:pt idx="7">
                  <c:v>Opt (FPS)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3.5</c:v>
                </c:pt>
                <c:pt idx="1">
                  <c:v>6.4658</c:v>
                </c:pt>
                <c:pt idx="2">
                  <c:v>7.35</c:v>
                </c:pt>
                <c:pt idx="3">
                  <c:v>8.42</c:v>
                </c:pt>
                <c:pt idx="4">
                  <c:v>8.022</c:v>
                </c:pt>
                <c:pt idx="5">
                  <c:v>14.65</c:v>
                </c:pt>
                <c:pt idx="6">
                  <c:v>20.918</c:v>
                </c:pt>
                <c:pt idx="7">
                  <c:v>28.395</c:v>
                </c:pt>
              </c:numCache>
            </c:numRef>
          </c:val>
        </c:ser>
        <c:gapWidth val="100"/>
        <c:overlap val="0"/>
        <c:axId val="63435538"/>
        <c:axId val="41841732"/>
      </c:barChart>
      <c:catAx>
        <c:axId val="63435538"/>
        <c:scaling>
          <c:orientation val="minMax"/>
        </c:scaling>
        <c:delete val="0"/>
        <c:axPos val="b"/>
        <c:numFmt formatCode="[$-409]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41841732"/>
        <c:crosses val="autoZero"/>
        <c:auto val="1"/>
        <c:lblAlgn val="ctr"/>
        <c:lblOffset val="100"/>
        <c:noMultiLvlLbl val="0"/>
      </c:catAx>
      <c:valAx>
        <c:axId val="41841732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FPS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63435538"/>
        <c:crosses val="autoZero"/>
        <c:crossBetween val="between"/>
      </c:valAx>
      <c:spPr>
        <a:noFill/>
        <a:ln>
          <a:solidFill>
            <a:srgbClr val="b3b3b3"/>
          </a:solidFill>
        </a:ln>
      </c:spPr>
    </c:plotArea>
    <c:plotVisOnly val="1"/>
    <c:dispBlanksAs val="gap"/>
  </c:chart>
  <c:spPr>
    <a:solidFill>
      <a:srgbClr val="ffffff"/>
    </a:solidFill>
    <a:ln w="9360">
      <a:noFill/>
    </a:ln>
  </c:sp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b="0" sz="1300" spc="-1" strike="noStrike">
                <a:solidFill>
                  <a:srgbClr val="000000"/>
                </a:solidFill>
                <a:latin typeface="Arial"/>
                <a:ea typeface="DejaVu Sans"/>
              </a:rPr>
              <a:t>Energy Comparison
AlexNet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Energy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8"/>
                <c:pt idx="0">
                  <c:v>L</c:v>
                </c:pt>
                <c:pt idx="1">
                  <c:v>B</c:v>
                </c:pt>
                <c:pt idx="2">
                  <c:v>G(L)</c:v>
                </c:pt>
                <c:pt idx="3">
                  <c:v>G(B)</c:v>
                </c:pt>
                <c:pt idx="4">
                  <c:v>N(L)</c:v>
                </c:pt>
                <c:pt idx="5">
                  <c:v>N(B)</c:v>
                </c:pt>
                <c:pt idx="6">
                  <c:v>Opt (Energy)</c:v>
                </c:pt>
                <c:pt idx="7">
                  <c:v>Opt (FPS)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1126.58857142857</c:v>
                </c:pt>
                <c:pt idx="1">
                  <c:v>979.908132017693</c:v>
                </c:pt>
                <c:pt idx="2">
                  <c:v>751.986394557823</c:v>
                </c:pt>
                <c:pt idx="3">
                  <c:v>725.88242280285</c:v>
                </c:pt>
                <c:pt idx="4">
                  <c:v>420.944901520818</c:v>
                </c:pt>
                <c:pt idx="5">
                  <c:v>271.819112627986</c:v>
                </c:pt>
                <c:pt idx="6">
                  <c:v>193.591772636007</c:v>
                </c:pt>
                <c:pt idx="7">
                  <c:v>239.618242648354</c:v>
                </c:pt>
              </c:numCache>
            </c:numRef>
          </c:val>
        </c:ser>
        <c:gapWidth val="100"/>
        <c:overlap val="0"/>
        <c:axId val="93149901"/>
        <c:axId val="8507130"/>
      </c:barChart>
      <c:catAx>
        <c:axId val="93149901"/>
        <c:scaling>
          <c:orientation val="minMax"/>
        </c:scaling>
        <c:delete val="0"/>
        <c:axPos val="b"/>
        <c:numFmt formatCode="[$-409]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8507130"/>
        <c:crosses val="autoZero"/>
        <c:auto val="1"/>
        <c:lblAlgn val="ctr"/>
        <c:lblOffset val="100"/>
        <c:noMultiLvlLbl val="0"/>
      </c:catAx>
      <c:valAx>
        <c:axId val="8507130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Energy (mj)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93149901"/>
        <c:crosses val="autoZero"/>
        <c:crossBetween val="between"/>
      </c:valAx>
      <c:spPr>
        <a:noFill/>
        <a:ln>
          <a:solidFill>
            <a:srgbClr val="b3b3b3"/>
          </a:solidFill>
        </a:ln>
      </c:spPr>
    </c:plotArea>
    <c:plotVisOnly val="1"/>
    <c:dispBlanksAs val="gap"/>
  </c:chart>
  <c:spPr>
    <a:solidFill>
      <a:srgbClr val="ffffff"/>
    </a:solidFill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910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6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chart" Target="../charts/chart8.xm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chart" Target="../charts/chart9.xm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097280" y="758880"/>
            <a:ext cx="10057320" cy="356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400" spc="-52" strike="noStrike">
                <a:solidFill>
                  <a:srgbClr val="262626"/>
                </a:solidFill>
                <a:latin typeface="Calibri Light"/>
                <a:ea typeface="Calibri Light"/>
              </a:rPr>
              <a:t>Pipe-All Design Exploration Using GA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100160" y="4455720"/>
            <a:ext cx="100573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400" spc="194" strike="noStrike" cap="all">
                <a:solidFill>
                  <a:srgbClr val="344068"/>
                </a:solidFill>
                <a:latin typeface="Calibri Light"/>
                <a:ea typeface="DejaVu Sans"/>
              </a:rPr>
              <a:t>Experiment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1B9EA00-78FA-4732-9A2A-D886746F30A6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Min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GoogleNet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0FB407F-119F-4595-96BB-840B9B3DA6A9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10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5520600" y="1775160"/>
            <a:ext cx="6003000" cy="453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time (1/FPS)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GoogleNet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0B6BBE4-C834-4096-B818-0FF6F73F0957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11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rcRect l="3991" t="11864" r="9444" b="2106"/>
          <a:stretch/>
        </p:blipFill>
        <p:spPr>
          <a:xfrm>
            <a:off x="5187240" y="1792800"/>
            <a:ext cx="6058800" cy="451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FPS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GoogleNet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6F11BCF-070F-4102-9AD5-BD9C3CCF7B8B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12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rcRect l="4513" t="11719" r="9719" b="2008"/>
          <a:stretch/>
        </p:blipFill>
        <p:spPr>
          <a:xfrm>
            <a:off x="5120640" y="1773720"/>
            <a:ext cx="6033960" cy="455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design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Three clusters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GoogleNet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625C730-6A3B-4C55-B061-D48B97333427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13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rcRect l="0" t="28445" r="0" b="27288"/>
          <a:stretch/>
        </p:blipFill>
        <p:spPr>
          <a:xfrm>
            <a:off x="1288080" y="2743200"/>
            <a:ext cx="9784440" cy="324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MobileNet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73A33A-EB77-4A5F-96C5-111FFA9DAEE3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14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rcRect l="4083" t="6705" r="8774" b="1235"/>
          <a:stretch/>
        </p:blipFill>
        <p:spPr>
          <a:xfrm>
            <a:off x="4846320" y="1773720"/>
            <a:ext cx="6308280" cy="455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AVG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MobileNet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A5C188C-B563-4F57-807F-04A23DFE1EA7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15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5583600" y="1775160"/>
            <a:ext cx="5950800" cy="453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Min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MobileNet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C9B026-28B8-4984-A952-0E9793E3D536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16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5489280" y="1755720"/>
            <a:ext cx="6088680" cy="456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time (1/FPS)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MobileNet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3605E4-F1EB-4881-9DC5-254D6251B5E7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17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rcRect l="4823" t="10512" r="8922" b="2815"/>
          <a:stretch/>
        </p:blipFill>
        <p:spPr>
          <a:xfrm>
            <a:off x="5114880" y="1760760"/>
            <a:ext cx="6034320" cy="454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FPS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MobileNet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60CDF35-28DF-4A38-BA5A-8BB3368BEF50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18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rcRect l="4823" t="10512" r="8922" b="2815"/>
          <a:stretch/>
        </p:blipFill>
        <p:spPr>
          <a:xfrm>
            <a:off x="5322600" y="1828800"/>
            <a:ext cx="582336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design points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MobileNet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9C79DF7-D0D7-43B1-8456-E193D2B5ADE2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19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rcRect l="6029" t="21473" r="3340" b="20185"/>
          <a:stretch/>
        </p:blipFill>
        <p:spPr>
          <a:xfrm>
            <a:off x="2647080" y="2158560"/>
            <a:ext cx="8523360" cy="411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rcRect l="4083" t="5321" r="7537" b="1095"/>
          <a:stretch/>
        </p:blipFill>
        <p:spPr>
          <a:xfrm>
            <a:off x="4935240" y="1826280"/>
            <a:ext cx="6199560" cy="448236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AlexNet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09DE2A7-5841-4F96-A645-BD2A12E377F1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fld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ResNet50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924CF0A-FB08-4848-918F-0C19836A2302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20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rcRect l="4083" t="6705" r="8768" b="1235"/>
          <a:stretch/>
        </p:blipFill>
        <p:spPr>
          <a:xfrm>
            <a:off x="4867200" y="1773720"/>
            <a:ext cx="6287400" cy="453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AVG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ResNet50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A88C2F-D8F6-469A-843E-4D1C3AFC9B0B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21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5852160" y="1775160"/>
            <a:ext cx="5302440" cy="453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Min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ResNet50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AF4818F-48A4-47F2-B74C-447406E821F0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22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5984280" y="1773360"/>
            <a:ext cx="5262120" cy="453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time (1/FPS)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ResNet50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DA334D-9CB0-4756-9E72-F44CF9C0D117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23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rcRect l="3573" t="10512" r="8922" b="2815"/>
          <a:stretch/>
        </p:blipFill>
        <p:spPr>
          <a:xfrm>
            <a:off x="5029200" y="1757160"/>
            <a:ext cx="6125760" cy="455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FPS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ResNet50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74DFE8C-6881-447C-9F3A-F7A6EE2B269D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24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rcRect l="3573" t="10512" r="8922" b="2815"/>
          <a:stretch/>
        </p:blipFill>
        <p:spPr>
          <a:xfrm>
            <a:off x="5120640" y="1773000"/>
            <a:ext cx="6125400" cy="455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design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Three clusters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ResNet50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95C794-8DDD-4D55-A651-93202177BCE2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25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rcRect l="4466" t="25640" r="3340" b="24352"/>
          <a:stretch/>
        </p:blipFill>
        <p:spPr>
          <a:xfrm>
            <a:off x="2053080" y="2607120"/>
            <a:ext cx="9101520" cy="370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SqueezeNet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9BA201-FD97-4F06-8AE9-B85309727EDA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26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rcRect l="4083" t="6705" r="8768" b="1235"/>
          <a:stretch/>
        </p:blipFill>
        <p:spPr>
          <a:xfrm>
            <a:off x="4893840" y="1792800"/>
            <a:ext cx="6260760" cy="451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AVG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SqueezeNet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CB55ACD-FAEA-41B0-8D2F-894ABAB76DD8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27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5635800" y="1775160"/>
            <a:ext cx="5950800" cy="453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Min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SqueezeNet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C5E251D-A1FF-4B84-A977-77CA196A3A54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28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5572080" y="1775160"/>
            <a:ext cx="6034320" cy="452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time (1/FPS)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SqueezeNet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E10F40-ED2C-4A1E-974A-231BCA16BCDE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29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rcRect l="4823" t="10512" r="8922" b="2815"/>
          <a:stretch/>
        </p:blipFill>
        <p:spPr>
          <a:xfrm>
            <a:off x="5212080" y="1829160"/>
            <a:ext cx="5942520" cy="447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AVG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AlexNet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5E10ED8-4786-48D4-B4F7-3FC205C5D3FC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943600" y="1773000"/>
            <a:ext cx="5364720" cy="454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FPS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SqueezeNet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6F2E225-7F63-44F5-876F-9ED8A232F92A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30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rcRect l="4823" t="10512" r="8922" b="2815"/>
          <a:stretch/>
        </p:blipFill>
        <p:spPr>
          <a:xfrm>
            <a:off x="5114520" y="1756800"/>
            <a:ext cx="6040080" cy="455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design points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SqueezeNet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83F4CCD-8F0C-46C3-B0FA-786EB3F552A1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31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rcRect l="4681" t="29150" r="3125" b="29175"/>
          <a:stretch/>
        </p:blipFill>
        <p:spPr>
          <a:xfrm>
            <a:off x="1728720" y="2568960"/>
            <a:ext cx="9417240" cy="319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FPS Comparison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AlexNet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D1D396-5A02-4432-B412-077606571734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32</a:t>
            </a:fld>
            <a:endParaRPr b="0" lang="en-US" sz="1050" spc="-1" strike="noStrike">
              <a:latin typeface="Arial"/>
            </a:endParaRPr>
          </a:p>
        </p:txBody>
      </p:sp>
      <p:graphicFrame>
        <p:nvGraphicFramePr>
          <p:cNvPr id="252" name=""/>
          <p:cNvGraphicFramePr/>
          <p:nvPr/>
        </p:nvGraphicFramePr>
        <p:xfrm>
          <a:off x="3928320" y="1879200"/>
          <a:ext cx="7164360" cy="402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Energy Comparison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AlexNet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A351EF-D61E-4A87-A8A8-A21E6E086D08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33</a:t>
            </a:fld>
            <a:endParaRPr b="0" lang="en-US" sz="1050" spc="-1" strike="noStrike">
              <a:latin typeface="Arial"/>
            </a:endParaRPr>
          </a:p>
        </p:txBody>
      </p:sp>
      <p:graphicFrame>
        <p:nvGraphicFramePr>
          <p:cNvPr id="256" name=""/>
          <p:cNvGraphicFramePr/>
          <p:nvPr/>
        </p:nvGraphicFramePr>
        <p:xfrm>
          <a:off x="3964320" y="1843200"/>
          <a:ext cx="7143120" cy="4012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Min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AlexNet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31662AE-5E7B-442A-A7C2-4504A2F8EF34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4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6126480" y="1828800"/>
            <a:ext cx="5210280" cy="449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time (1/FPS)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AlexNet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7EAD9E9-343E-420C-9CC9-58C47C253FFF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5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4218" t="11424" r="10231" b="3038"/>
          <a:stretch/>
        </p:blipFill>
        <p:spPr>
          <a:xfrm>
            <a:off x="5107680" y="1773720"/>
            <a:ext cx="6046920" cy="453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X axis is FPS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AlexNet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EF96B4-5E05-4B38-8BCA-D27815A70637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6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rcRect l="3514" t="10315" r="9680" b="1811"/>
          <a:stretch/>
        </p:blipFill>
        <p:spPr>
          <a:xfrm>
            <a:off x="5229720" y="1799640"/>
            <a:ext cx="5938920" cy="450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Pareto front design points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Three clusters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AlexNet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A97EBE-D1AD-4588-BE4A-AF5AE1D1ED02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7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rcRect l="6527" t="5717" r="4189" b="5725"/>
          <a:stretch/>
        </p:blipFill>
        <p:spPr>
          <a:xfrm>
            <a:off x="4572360" y="725760"/>
            <a:ext cx="7497000" cy="557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GoogleNet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B6E33F8-501F-4FC1-8912-197B193F265A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8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rcRect l="3678" t="6268" r="9173" b="1672"/>
          <a:stretch/>
        </p:blipFill>
        <p:spPr>
          <a:xfrm>
            <a:off x="4846320" y="1773720"/>
            <a:ext cx="6308280" cy="455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Convergence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AVG Energy and time of design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GoogleNet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D0BD8D6-7DAD-462E-B16C-56CFF4F3701F}" type="slidenum">
              <a:rPr b="0" lang="en-US" sz="1050" spc="-1" strike="noStrike">
                <a:solidFill>
                  <a:srgbClr val="ffffff"/>
                </a:solidFill>
                <a:latin typeface="Calibri"/>
                <a:ea typeface="DejaVu Sans"/>
              </a:rPr>
              <a:t>9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5594400" y="1741320"/>
            <a:ext cx="5923440" cy="451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</TotalTime>
  <Application>LibreOffice/6.4.7.2$Linux_X86_64 LibreOffice_project/40$Build-2</Application>
  <Words>453</Words>
  <Paragraphs>99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2021-04-13T07:14:46Z</dcterms:created>
  <dc:creator/>
  <dc:description/>
  <dc:language>en-US</dc:language>
  <cp:lastModifiedBy/>
  <dcterms:modified xsi:type="dcterms:W3CDTF">2022-10-04T13:40:18Z</dcterms:modified>
  <cp:revision>58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